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602" r:id="rId2"/>
    <p:sldId id="620" r:id="rId3"/>
    <p:sldId id="610" r:id="rId4"/>
    <p:sldId id="606" r:id="rId5"/>
    <p:sldId id="622" r:id="rId6"/>
    <p:sldId id="603" r:id="rId7"/>
    <p:sldId id="625" r:id="rId8"/>
    <p:sldId id="607" r:id="rId9"/>
    <p:sldId id="626" r:id="rId10"/>
    <p:sldId id="628" r:id="rId11"/>
    <p:sldId id="627" r:id="rId12"/>
    <p:sldId id="614" r:id="rId13"/>
    <p:sldId id="616" r:id="rId14"/>
    <p:sldId id="617" r:id="rId15"/>
    <p:sldId id="618" r:id="rId16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9" d="100"/>
          <a:sy n="119" d="100"/>
        </p:scale>
        <p:origin x="4992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2E4B47-C361-CCDC-88E5-24854841DB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C235D2-3D6B-D000-F1EE-1124FD5748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1625A-F046-458F-94C3-EB2A16B6DF51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E3FFE5-5EDD-675A-D905-32B6AD67D8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8DEFCA-D5C5-3544-8A3E-B2DE0AE738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5CC953-77B5-4BB2-A60A-B288A88DC7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679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9D88B-D444-4D5F-820D-E10DDF694D4F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320D9-4D99-47C0-8FAB-BDBC5380D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545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8542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45756-144E-BB9B-A14F-C72EB55BE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B17A48-DA6D-629A-375E-73DD6E169D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43631-46F0-1B06-D2C1-B811B3B220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43F851-842D-9C97-3967-D3F4EB0960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7584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969D31-EB9E-9C07-94D8-389BB9A72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29A3D5-D7F3-8830-460D-7ED4528529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7BAF91-2B6B-A86C-8450-154BE847EE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D21184-B528-B43E-47F3-23ADADF924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970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0E5F2-AEA6-66A0-E3F0-F439C555B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332DC5-01E3-AD70-5317-889E3A23C8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A268F4-A39F-1B25-B8C0-36F0EBB135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70E3DA-38A2-0276-573D-A46E70DE48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2236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0DED4-2ECF-35B0-08D6-81D3A2140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640247-40B6-6630-6750-53A01EEF67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2E35C5-F49E-BC49-FB50-FAC564DBF6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728F77-6598-0DA6-B388-B4E912E5B3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928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3FB05-B332-E39A-B313-D609FF981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81D8B3-5FAB-F5C8-6EEF-0F51EB1B8B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469FFF-3C5C-48BE-2FA8-B4D0E81CF5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FB0E7-BCA9-19F9-4EF3-EE5D120444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6787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12679-DC67-C57D-3DC1-634CAB7DE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5F7615-59FE-4586-CFA3-D6226CA8C7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FF09E0-E1AE-49CE-5098-B25D36DD8E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EF2A8-7449-5FD1-DACB-E805827F2A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10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F858DF-8287-68D8-DF96-90B8A2C62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633ADA-AF67-14A6-BC6C-E0F44F8E3E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E446CA-3C6F-7FE5-911A-54D616290B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29E572-55FC-6DA8-56F4-2567E4C82F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2172A-45D2-1EDB-FCF3-CBB2F38D0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653DA6-91B9-B458-B554-6E372D7F28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66BDEA-A4AC-DB19-2727-F0B76F4B18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F01E4C-7DE8-862E-34C3-71CD8ABD17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812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78E4FD-66D6-36B0-F181-DCD157F7F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BE9329-7A46-86A4-FF81-5D8D78CD6D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1DC26B-936E-EDDD-AAFA-43A650BE2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7842E5-C092-9A31-EE5A-9A17750BC3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756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27663-2F28-4A48-C737-C13F4AB5E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90507E-2131-94EE-B81E-CE0026291A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47A351-D302-299F-9E03-0311591E56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B5CC6-ABA0-E44A-2900-E10D4EA2C6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E54106-310E-C74B-8B9B-74B9E3C8F3D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893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60BC6-5F4A-95A8-4688-E0FC2AEE29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79ED4F-301D-4091-BE2F-B630AE44E9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693DB-8E97-3BE0-C93D-36DB305F1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DCEA-0607-459C-B1AF-5509146956E7}" type="datetime1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5F1DF-112E-A197-8865-8F146AD4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33A4E-3D09-B8B4-C69C-04A3E5085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78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EE763-AC54-EBFF-FF0D-F4DA8628D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3F665-06B1-15D1-2E14-B171A0D4C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3E43D-6D7E-FD2A-E657-122500D30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5B00D-6B6D-4EF1-90C5-7C00CB3461D8}" type="datetime1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E01F8-5E10-8C6F-7359-BFE8EF662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D87621-44E5-A3F9-1DA4-81B61FD6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30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CCC4B-5FAA-8007-7CC9-89ECD92D2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BF38F-A516-10AA-FF99-DB989C4C4D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3AB439-45C3-B8A7-94D1-DD17C148C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B20259-62CF-CFC5-91C0-93385F71A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9930-B22F-4296-9988-56C224164E02}" type="datetime1">
              <a:rPr lang="en-US" smtClean="0"/>
              <a:t>7/14/2025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17CB6-0D39-12E2-42BA-84B46A1C1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E87D1-4FB7-C25D-669D-DFAFA6C61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45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7D245-D155-A9C1-B3EA-22C54D97A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54748-C124-EC18-2301-D7B872A4E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069FB-B525-475E-85AE-75461EF33585}" type="datetime1">
              <a:rPr lang="en-US" smtClean="0"/>
              <a:t>7/14/2025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BE1020-3B8A-CC97-2070-2DA343D36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E00035-FC9D-CBE4-A862-37913F090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1342" y="6559825"/>
            <a:ext cx="2583511" cy="161649"/>
          </a:xfrm>
        </p:spPr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031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02D4D-ADCB-20C3-62EF-EC0449345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C8C46-2AAF-EEBC-D758-1965BAD37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09300-610D-13F6-8090-81C889FFFE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A225D-B513-89AD-CC97-A77311BDD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B4021-7031-48EA-88FE-2D0A0E280E78}" type="datetime1">
              <a:rPr lang="en-US" smtClean="0"/>
              <a:t>7/14/2025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A10E5-D6F0-8A1E-DF13-DA168B093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7EA44-5BB0-1AF1-CFE3-54FB53452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66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_M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2966" y="1220756"/>
            <a:ext cx="10809684" cy="4905409"/>
          </a:xfrm>
        </p:spPr>
        <p:txBody>
          <a:bodyPr/>
          <a:lstStyle>
            <a:lvl1pPr>
              <a:buNone/>
              <a:defRPr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4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1143004" y="6356352"/>
            <a:ext cx="2173817" cy="365125"/>
          </a:xfrm>
        </p:spPr>
        <p:txBody>
          <a:bodyPr/>
          <a:lstStyle>
            <a:lvl1pPr marL="0" algn="l" defTabSz="914377" rtl="0" eaLnBrk="1" latinLnBrk="0" hangingPunct="1">
              <a:defRPr lang="de-DE" sz="1200" kern="1200" baseline="0">
                <a:solidFill>
                  <a:srgbClr val="006699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3FCF4D16-BA0C-4068-B50C-0E1C35424CA9}" type="datetime1">
              <a:rPr lang="en-US" smtClean="0"/>
              <a:t>7/14/2025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DE" sz="1200" kern="1200" baseline="0">
                <a:solidFill>
                  <a:srgbClr val="006699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endParaRPr lang="de-AT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778833" y="6559826"/>
            <a:ext cx="2173817" cy="199004"/>
          </a:xfrm>
        </p:spPr>
        <p:txBody>
          <a:bodyPr/>
          <a:lstStyle>
            <a:lvl1pPr marL="0" algn="r" defTabSz="914377" rtl="0" eaLnBrk="1" latinLnBrk="0" hangingPunct="1">
              <a:defRPr lang="de-DE" sz="1200" kern="1200" baseline="0">
                <a:solidFill>
                  <a:srgbClr val="006699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fld id="{B4DA0310-534E-4B35-B327-5B8171D359DF}" type="slidenum">
              <a:rPr lang="de-AT"/>
              <a:pPr>
                <a:defRPr/>
              </a:pPr>
              <a:t>‹#›</a:t>
            </a:fld>
            <a:endParaRPr lang="de-AT" dirty="0"/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1142966" y="296454"/>
            <a:ext cx="7008284" cy="435381"/>
          </a:xfrm>
        </p:spPr>
        <p:txBody>
          <a:bodyPr/>
          <a:lstStyle>
            <a:lvl1pPr marL="0" indent="0">
              <a:buNone/>
              <a:defRPr b="1" baseline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AT" dirty="0"/>
              <a:t>1-1 Titel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DC48EFA-459A-B76E-8646-B2BE9531BB37}"/>
              </a:ext>
            </a:extLst>
          </p:cNvPr>
          <p:cNvCxnSpPr/>
          <p:nvPr userDrawn="1"/>
        </p:nvCxnSpPr>
        <p:spPr>
          <a:xfrm>
            <a:off x="1142966" y="824449"/>
            <a:ext cx="721553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2864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99850F-0116-0BED-44FC-0B63FD6CA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ADF412-D65C-9DE8-FFB8-453DC5155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8D5D2-1438-22EA-4EAC-65916C73D8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59826"/>
            <a:ext cx="1070113" cy="1616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B6B477-71D3-49D9-8473-AA1D7AF2B9D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E9D55-2111-4DB3-586F-6C3CE92C2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87164" y="6559826"/>
            <a:ext cx="3188473" cy="1616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88E91-C430-56EB-3129-14B24E211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0583" y="6602991"/>
            <a:ext cx="2583511" cy="1616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99DFC8-F9EB-48BD-B51F-AD15E4C3760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IMW BT TU Wien">
            <a:extLst>
              <a:ext uri="{FF2B5EF4-FFF2-40B4-BE49-F238E27FC236}">
                <a16:creationId xmlns:a16="http://schemas.microsoft.com/office/drawing/2014/main" id="{185624EF-0135-BB39-4BCE-34B8C6498D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6771" y="365125"/>
            <a:ext cx="457323" cy="457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1">
            <a:extLst>
              <a:ext uri="{FF2B5EF4-FFF2-40B4-BE49-F238E27FC236}">
                <a16:creationId xmlns:a16="http://schemas.microsoft.com/office/drawing/2014/main" id="{7205F41B-7145-A402-4F93-9A991F6746E3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271"/>
          <a:stretch/>
        </p:blipFill>
        <p:spPr>
          <a:xfrm>
            <a:off x="10913972" y="365691"/>
            <a:ext cx="457323" cy="44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64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60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Calibri" panose="020F050202020403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Calibri" panose="020F0502020204030204" pitchFamily="34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Calibri" panose="020F0502020204030204" pitchFamily="34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Calibri" panose="020F0502020204030204" pitchFamily="34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Calibri" panose="020F0502020204030204" pitchFamily="34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Calibri" panose="020F0502020204030204" pitchFamily="34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.xml"/><Relationship Id="rId7" Type="http://schemas.microsoft.com/office/2007/relationships/hdphoto" Target="../media/hdphoto2.wdp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2.png"/><Relationship Id="rId3" Type="http://schemas.openxmlformats.org/officeDocument/2006/relationships/notesSlide" Target="../notesSlides/notesSlide7.xml"/><Relationship Id="rId7" Type="http://schemas.microsoft.com/office/2007/relationships/hdphoto" Target="../media/hdphoto2.wdp"/><Relationship Id="rId12" Type="http://schemas.openxmlformats.org/officeDocument/2006/relationships/image" Target="../media/image11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5" Type="http://schemas.openxmlformats.org/officeDocument/2006/relationships/image" Target="../media/image14.png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07/relationships/hdphoto" Target="../media/hdphoto3.wdp"/><Relationship Id="rId1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peech Bubble: Rectangle 62">
            <a:extLst>
              <a:ext uri="{FF2B5EF4-FFF2-40B4-BE49-F238E27FC236}">
                <a16:creationId xmlns:a16="http://schemas.microsoft.com/office/drawing/2014/main" id="{FF60B577-DF2B-9327-2795-886F8DC98778}"/>
              </a:ext>
            </a:extLst>
          </p:cNvPr>
          <p:cNvSpPr/>
          <p:nvPr/>
        </p:nvSpPr>
        <p:spPr>
          <a:xfrm>
            <a:off x="6977035" y="2866958"/>
            <a:ext cx="2045450" cy="766707"/>
          </a:xfrm>
          <a:prstGeom prst="wedgeRectCallout">
            <a:avLst>
              <a:gd name="adj1" fmla="val -61437"/>
              <a:gd name="adj2" fmla="val 7577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I don’t prefer this task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AE363E1-2148-DAC9-F86B-C3DE563F1E95}"/>
              </a:ext>
            </a:extLst>
          </p:cNvPr>
          <p:cNvGrpSpPr/>
          <p:nvPr/>
        </p:nvGrpSpPr>
        <p:grpSpPr>
          <a:xfrm>
            <a:off x="4257396" y="2959638"/>
            <a:ext cx="2806630" cy="2289355"/>
            <a:chOff x="4026712" y="1077573"/>
            <a:chExt cx="1872925" cy="1730374"/>
          </a:xfrm>
        </p:grpSpPr>
        <p:pic>
          <p:nvPicPr>
            <p:cNvPr id="6" name="Picture 6" descr="4,900+ 3d Stick Figure Stock Photos, Pictures &amp; Royalty-Free Images - iStock">
              <a:extLst>
                <a:ext uri="{FF2B5EF4-FFF2-40B4-BE49-F238E27FC236}">
                  <a16:creationId xmlns:a16="http://schemas.microsoft.com/office/drawing/2014/main" id="{63AA70BE-0B79-D8AC-6248-9D96B2A232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824" b="89869" l="9843" r="89961">
                          <a14:foregroundMark x1="48031" y1="8824" x2="50394" y2="8824"/>
                          <a14:backgroundMark x1="51575" y1="82680" x2="49409" y2="892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71" t="4902" r="29891" b="11991"/>
            <a:stretch/>
          </p:blipFill>
          <p:spPr bwMode="auto">
            <a:xfrm>
              <a:off x="5175352" y="1125891"/>
              <a:ext cx="492387" cy="116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8" descr="Table IKEA Dining Room Couch Chair PNG, Clipart, 3d Animation, 3d Arrows,  3d Background, 3d Fonts, Angle Free PNG Download">
              <a:extLst>
                <a:ext uri="{FF2B5EF4-FFF2-40B4-BE49-F238E27FC236}">
                  <a16:creationId xmlns:a16="http://schemas.microsoft.com/office/drawing/2014/main" id="{4684DA1C-9996-BE03-4060-8F4CA96BB7F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416" b="89610" l="8065" r="91613">
                          <a14:foregroundMark x1="8065" y1="40584" x2="10968" y2="40584"/>
                          <a14:foregroundMark x1="10000" y1="55519" x2="11935" y2="61039"/>
                          <a14:foregroundMark x1="91613" y1="41883" x2="91613" y2="51623"/>
                          <a14:foregroundMark x1="90000" y1="58766" x2="90968" y2="63636"/>
                          <a14:backgroundMark x1="65161" y1="62338" x2="65161" y2="62338"/>
                          <a14:backgroundMark x1="57097" y1="62338" x2="57097" y2="62338"/>
                          <a14:backgroundMark x1="42581" y1="67532" x2="42581" y2="67532"/>
                          <a14:backgroundMark x1="27419" y1="71104" x2="27419" y2="71104"/>
                          <a14:backgroundMark x1="80323" y1="57143" x2="80323" y2="57143"/>
                          <a14:backgroundMark x1="76129" y1="49026" x2="76129" y2="49026"/>
                          <a14:backgroundMark x1="72258" y1="46429" x2="72258" y2="464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70" b="13995"/>
            <a:stretch/>
          </p:blipFill>
          <p:spPr bwMode="auto">
            <a:xfrm>
              <a:off x="4026712" y="1772635"/>
              <a:ext cx="1872925" cy="10353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10" descr="Robotic Arm Vector Art, Icons, and Graphics for Free Download">
              <a:extLst>
                <a:ext uri="{FF2B5EF4-FFF2-40B4-BE49-F238E27FC236}">
                  <a16:creationId xmlns:a16="http://schemas.microsoft.com/office/drawing/2014/main" id="{4FF51CFB-12C0-2B8F-16C8-0D3E30480B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59831" y1="10009" x2="58551" y2="10649"/>
                          <a14:foregroundMark x1="62145" y1="10649" x2="55466" y2="11665"/>
                          <a14:foregroundMark x1="33170" y1="88335" x2="25720" y2="89351"/>
                          <a14:foregroundMark x1="25720" y1="89351" x2="25720" y2="89351"/>
                          <a14:foregroundMark x1="28297" y1="84741" x2="26246" y2="8820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95" t="7550" r="12992" b="7180"/>
            <a:stretch/>
          </p:blipFill>
          <p:spPr bwMode="auto">
            <a:xfrm>
              <a:off x="4206753" y="1077573"/>
              <a:ext cx="756421" cy="914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2" descr="Gear Png Images - Free Download on Freepik">
            <a:extLst>
              <a:ext uri="{FF2B5EF4-FFF2-40B4-BE49-F238E27FC236}">
                <a16:creationId xmlns:a16="http://schemas.microsoft.com/office/drawing/2014/main" id="{A8F413D4-5504-7B12-11C4-EE1FD1E0F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04" b="89936" l="9105" r="89936">
                        <a14:foregroundMark x1="9105" y1="48562" x2="9105" y2="51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790" y="3706358"/>
            <a:ext cx="391361" cy="391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9E1E54D1-F2ED-D25C-0A8C-6ED42A342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117" y="478601"/>
            <a:ext cx="9355095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Studying Human Preferences in Human-robot Task Allocation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C71CDCB-D749-05D9-0FAA-5DB0F4A8E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9DFC8-F9EB-48BD-B51F-AD15E4C37604}" type="slidenum">
              <a:rPr lang="en-US" smtClean="0"/>
              <a:t>1</a:t>
            </a:fld>
            <a:endParaRPr lang="en-US"/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F173ECC0-DA49-6FA9-47D6-399D4A219432}"/>
              </a:ext>
            </a:extLst>
          </p:cNvPr>
          <p:cNvSpPr/>
          <p:nvPr/>
        </p:nvSpPr>
        <p:spPr>
          <a:xfrm flipH="1">
            <a:off x="2022877" y="2798044"/>
            <a:ext cx="2243801" cy="766707"/>
          </a:xfrm>
          <a:prstGeom prst="wedgeRectCallout">
            <a:avLst>
              <a:gd name="adj1" fmla="val -61437"/>
              <a:gd name="adj2" fmla="val 7577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What does it mean?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4ADEBBF-0481-B828-38C9-1FCDADBC656A}"/>
              </a:ext>
            </a:extLst>
          </p:cNvPr>
          <p:cNvCxnSpPr/>
          <p:nvPr/>
        </p:nvCxnSpPr>
        <p:spPr>
          <a:xfrm>
            <a:off x="838199" y="1804164"/>
            <a:ext cx="985245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DA659AF-9144-5D83-807D-89558DC64D2B}"/>
              </a:ext>
            </a:extLst>
          </p:cNvPr>
          <p:cNvSpPr txBox="1"/>
          <p:nvPr/>
        </p:nvSpPr>
        <p:spPr>
          <a:xfrm>
            <a:off x="4827297" y="5881531"/>
            <a:ext cx="17817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Zahra Safari Dehnavi</a:t>
            </a:r>
          </a:p>
          <a:p>
            <a:pPr algn="ctr"/>
            <a:r>
              <a:rPr lang="en-US" sz="1400" dirty="0"/>
              <a:t>Dr. Tamas Ruppert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3496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E0E77-D691-A252-C1C5-EE5A7C5F5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9B6827F-D90F-4DBB-ED28-DD720BB958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/>
          </a:bodyPr>
          <a:lstStyle/>
          <a:p>
            <a:r>
              <a:rPr lang="de-DE" sz="2000" dirty="0"/>
              <a:t>Updated Experiment: </a:t>
            </a:r>
            <a:endParaRPr lang="de-AT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338F89-BDC9-8510-E1BE-699AE12E2597}"/>
              </a:ext>
            </a:extLst>
          </p:cNvPr>
          <p:cNvSpPr txBox="1"/>
          <p:nvPr/>
        </p:nvSpPr>
        <p:spPr>
          <a:xfrm>
            <a:off x="1099688" y="1083296"/>
            <a:ext cx="769261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/>
              <a:t>Training session </a:t>
            </a:r>
            <a:r>
              <a:rPr lang="fa-IR" b="1" dirty="0"/>
              <a:t>:</a:t>
            </a:r>
            <a:r>
              <a:rPr lang="en-US" b="1" dirty="0"/>
              <a:t> </a:t>
            </a:r>
            <a:r>
              <a:rPr lang="en-US" dirty="0"/>
              <a:t>Play with robot and assembly task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Self Assessment: </a:t>
            </a:r>
            <a:r>
              <a:rPr lang="hu-HU" dirty="0"/>
              <a:t>General Self-Efficacy Scale</a:t>
            </a:r>
            <a:endParaRPr lang="en-US" b="1" dirty="0"/>
          </a:p>
          <a:p>
            <a:pPr marL="285750" indent="-285750">
              <a:buFontTx/>
              <a:buChar char="-"/>
            </a:pPr>
            <a:r>
              <a:rPr lang="en-US" b="1" dirty="0"/>
              <a:t>Robot Assessment: </a:t>
            </a:r>
            <a:r>
              <a:rPr lang="en-US" dirty="0" err="1"/>
              <a:t>GAToRS</a:t>
            </a:r>
            <a:r>
              <a:rPr lang="en-US" dirty="0"/>
              <a:t> — General Attitudes Towards Robots Scale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Training session: </a:t>
            </a:r>
            <a:r>
              <a:rPr lang="en-US" dirty="0"/>
              <a:t>with TA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Experiment1: </a:t>
            </a:r>
            <a:r>
              <a:rPr lang="en-US" dirty="0"/>
              <a:t>Allocate tasks between themselves and robot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Questionnaire: </a:t>
            </a:r>
            <a:r>
              <a:rPr lang="en-US" dirty="0"/>
              <a:t>Nasa-</a:t>
            </a:r>
            <a:r>
              <a:rPr lang="en-US" dirty="0" err="1"/>
              <a:t>tlx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b="1" dirty="0"/>
              <a:t>Experiment2: + Cognitive load:  </a:t>
            </a:r>
            <a:r>
              <a:rPr lang="en-US" dirty="0"/>
              <a:t>Users will get some simple math problems every minute and without solving they can not continue, They allocate the tasks to themselves and robot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Questionnaire: </a:t>
            </a:r>
            <a:r>
              <a:rPr lang="en-US" dirty="0"/>
              <a:t>Nasa-</a:t>
            </a:r>
            <a:r>
              <a:rPr lang="en-US" dirty="0" err="1"/>
              <a:t>tlx</a:t>
            </a:r>
            <a:r>
              <a:rPr lang="en-US" dirty="0"/>
              <a:t> + </a:t>
            </a:r>
            <a:r>
              <a:rPr lang="en-US" dirty="0">
                <a:highlight>
                  <a:srgbClr val="FFFF00"/>
                </a:highlight>
              </a:rPr>
              <a:t>cognitive questionnaire</a:t>
            </a:r>
          </a:p>
          <a:p>
            <a:pPr marL="285750" indent="-285750">
              <a:buFontTx/>
              <a:buChar char="-"/>
            </a:pPr>
            <a:r>
              <a:rPr lang="en-US" dirty="0"/>
              <a:t>Final Qualitative questions: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b="1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CD5AF7-0A58-0AA1-8414-FBA3E70C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10</a:t>
            </a:fld>
            <a:endParaRPr lang="de-A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80489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038BB-5A76-C00F-3C12-F38A43FE0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30F4C4-4C8D-0DAC-47AD-604A401FE7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/>
          </a:bodyPr>
          <a:lstStyle/>
          <a:p>
            <a:r>
              <a:rPr lang="de-DE" sz="2000" dirty="0" err="1"/>
              <a:t>Expected</a:t>
            </a:r>
            <a:r>
              <a:rPr lang="de-DE" sz="2000" dirty="0"/>
              <a:t> Outcome</a:t>
            </a:r>
            <a:endParaRPr lang="de-AT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EAA214-78E2-8DD8-22FC-684003388019}"/>
              </a:ext>
            </a:extLst>
          </p:cNvPr>
          <p:cNvSpPr txBox="1"/>
          <p:nvPr/>
        </p:nvSpPr>
        <p:spPr>
          <a:xfrm>
            <a:off x="1099690" y="976204"/>
            <a:ext cx="9337652" cy="25340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Identification of patterns linking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human capabilities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their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task preferences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Discovery of correlations between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perceived robot capabilities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human task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preferences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Recognition of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additional influencing factors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(e.g., task difficulty, familiarity, trust in the robot) that shape individual preferences.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Insights into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variability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of preferences across individuals 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similar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capabilities.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8005F7-F5D4-A8A6-FD39-15E52A9BE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11</a:t>
            </a:fld>
            <a:endParaRPr lang="de-A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0440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788DA-19C5-1D09-8FFE-6C4A09F3D8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Zahra Todos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F060F-E612-063F-C790-55377C4D8E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747"/>
          <a:stretch/>
        </p:blipFill>
        <p:spPr>
          <a:xfrm>
            <a:off x="6006507" y="3853512"/>
            <a:ext cx="3795274" cy="21837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B27CDE-442C-1B0B-9BFE-78729B5F32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1620" b="34811"/>
          <a:stretch/>
        </p:blipFill>
        <p:spPr>
          <a:xfrm>
            <a:off x="3365883" y="3986797"/>
            <a:ext cx="2974731" cy="1917172"/>
          </a:xfrm>
          <a:prstGeom prst="rect">
            <a:avLst/>
          </a:prstGeom>
        </p:spPr>
      </p:pic>
      <p:pic>
        <p:nvPicPr>
          <p:cNvPr id="6" name="Picture 2" descr="UR3e Ultra-lightweight, compact cobot">
            <a:extLst>
              <a:ext uri="{FF2B5EF4-FFF2-40B4-BE49-F238E27FC236}">
                <a16:creationId xmlns:a16="http://schemas.microsoft.com/office/drawing/2014/main" id="{9778A716-198A-DB6F-39D4-76FF62F5AC4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942" y="3674134"/>
            <a:ext cx="1773634" cy="236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4,900+ 3d Stick Figure Stock Photos, Pictures &amp; Royalty-Free Images - iStock">
            <a:extLst>
              <a:ext uri="{FF2B5EF4-FFF2-40B4-BE49-F238E27FC236}">
                <a16:creationId xmlns:a16="http://schemas.microsoft.com/office/drawing/2014/main" id="{B3AC31C4-8F27-C9B5-F693-E87FF645FD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24" b="89869" l="9843" r="89961">
                        <a14:foregroundMark x1="48031" y1="8824" x2="50394" y2="8824"/>
                        <a14:backgroundMark x1="51575" y1="82680" x2="49409" y2="892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71" t="4902" r="29891" b="11991"/>
          <a:stretch/>
        </p:blipFill>
        <p:spPr bwMode="auto">
          <a:xfrm>
            <a:off x="9735487" y="3674134"/>
            <a:ext cx="911997" cy="2105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ownload Free User interface Meticulous Line icon Icons in PNG &amp; SVG">
            <a:extLst>
              <a:ext uri="{FF2B5EF4-FFF2-40B4-BE49-F238E27FC236}">
                <a16:creationId xmlns:a16="http://schemas.microsoft.com/office/drawing/2014/main" id="{B0DE07C5-DE3F-04A3-250A-3C5911DD1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1924" y="3246618"/>
            <a:ext cx="1213788" cy="1213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7120C4-2A3C-A3A5-E359-A1C03889F6D4}"/>
              </a:ext>
            </a:extLst>
          </p:cNvPr>
          <p:cNvSpPr txBox="1"/>
          <p:nvPr/>
        </p:nvSpPr>
        <p:spPr>
          <a:xfrm>
            <a:off x="1152520" y="954031"/>
            <a:ext cx="72326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Buy screws- </a:t>
            </a:r>
            <a:r>
              <a:rPr lang="en-US" dirty="0">
                <a:highlight>
                  <a:srgbClr val="FFFF00"/>
                </a:highlight>
              </a:rPr>
              <a:t>OBI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interface with the robot_ </a:t>
            </a:r>
            <a:r>
              <a:rPr lang="en-US" dirty="0">
                <a:highlight>
                  <a:srgbClr val="FFFF00"/>
                </a:highlight>
              </a:rPr>
              <a:t>bring the adapter from </a:t>
            </a:r>
            <a:r>
              <a:rPr lang="en-US" dirty="0" err="1">
                <a:highlight>
                  <a:srgbClr val="FFFF00"/>
                </a:highlight>
              </a:rPr>
              <a:t>pilotfactory</a:t>
            </a:r>
            <a:endParaRPr lang="en-US" dirty="0">
              <a:highlight>
                <a:srgbClr val="FFFF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Prepare the steps and the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Finalize the code with exact movements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F75A8E2-D4F7-2935-1F34-07221C58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12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05181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C2C2A-5E4E-ACDF-976D-AC23F1DA53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try:</a:t>
            </a:r>
          </a:p>
        </p:txBody>
      </p:sp>
      <p:pic>
        <p:nvPicPr>
          <p:cNvPr id="4" name="recording_1">
            <a:hlinkClick r:id="" action="ppaction://media"/>
            <a:extLst>
              <a:ext uri="{FF2B5EF4-FFF2-40B4-BE49-F238E27FC236}">
                <a16:creationId xmlns:a16="http://schemas.microsoft.com/office/drawing/2014/main" id="{0B8DE4D7-B0FF-D94C-416C-B6D4EAC244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79506" y="1220772"/>
            <a:ext cx="2825041" cy="5022656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995314-F275-54A2-ED2A-96DD2A24DD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865141" y="1220772"/>
            <a:ext cx="3433762" cy="4905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ACBB5B-C8C8-4700-0E43-4D16BA6A768F}"/>
              </a:ext>
            </a:extLst>
          </p:cNvPr>
          <p:cNvSpPr txBox="1"/>
          <p:nvPr/>
        </p:nvSpPr>
        <p:spPr>
          <a:xfrm>
            <a:off x="8662212" y="2456706"/>
            <a:ext cx="1722312" cy="4658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hu-HU" b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acc = 0.4</a:t>
            </a:r>
          </a:p>
          <a:p>
            <a:pPr>
              <a:lnSpc>
                <a:spcPts val="1425"/>
              </a:lnSpc>
            </a:pPr>
            <a:r>
              <a:rPr lang="hu-HU" b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vel = 0.5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FC1DEFF-CEE3-6FF9-0BE1-56B7B1A76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13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8454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A142E0-AFAD-8222-7B29-314ABDD43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1503" y="2184578"/>
            <a:ext cx="8038620" cy="2852900"/>
          </a:xfrm>
        </p:spPr>
        <p:txBody>
          <a:bodyPr>
            <a:normAutofit/>
          </a:bodyPr>
          <a:lstStyle/>
          <a:p>
            <a:r>
              <a:rPr lang="en-US" sz="1800" dirty="0"/>
              <a:t>Based on the paper, total time of assembly for </a:t>
            </a:r>
          </a:p>
          <a:p>
            <a:r>
              <a:rPr lang="en-US" sz="1800" dirty="0"/>
              <a:t>Only human: </a:t>
            </a:r>
            <a:r>
              <a:rPr lang="hu-HU" sz="1200" dirty="0"/>
              <a:t>120 seconds </a:t>
            </a:r>
            <a:endParaRPr lang="en-US" sz="1200" dirty="0"/>
          </a:p>
          <a:p>
            <a:r>
              <a:rPr lang="en-US" sz="1800" dirty="0"/>
              <a:t>Collaboration: </a:t>
            </a:r>
            <a:r>
              <a:rPr lang="hu-HU" sz="1200" dirty="0"/>
              <a:t>205 seconds</a:t>
            </a:r>
            <a:endParaRPr lang="en-US" sz="1800" dirty="0"/>
          </a:p>
          <a:p>
            <a:r>
              <a:rPr lang="en-US" sz="1800" dirty="0"/>
              <a:t>Only robot: </a:t>
            </a:r>
            <a:r>
              <a:rPr lang="hu-HU" sz="1200" dirty="0"/>
              <a:t>419 seconds </a:t>
            </a:r>
            <a:endParaRPr lang="en-US" sz="1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B6716-A57E-FA37-ABB6-A2FD582017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Experiment: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1BB5CAE-C59D-D7E5-A8A4-962B7A1E63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650663"/>
              </p:ext>
            </p:extLst>
          </p:nvPr>
        </p:nvGraphicFramePr>
        <p:xfrm>
          <a:off x="1040235" y="960120"/>
          <a:ext cx="5352176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960">
                  <a:extLst>
                    <a:ext uri="{9D8B030D-6E8A-4147-A177-3AD203B41FA5}">
                      <a16:colId xmlns:a16="http://schemas.microsoft.com/office/drawing/2014/main" val="144834672"/>
                    </a:ext>
                  </a:extLst>
                </a:gridCol>
                <a:gridCol w="1299007">
                  <a:extLst>
                    <a:ext uri="{9D8B030D-6E8A-4147-A177-3AD203B41FA5}">
                      <a16:colId xmlns:a16="http://schemas.microsoft.com/office/drawing/2014/main" val="1615276023"/>
                    </a:ext>
                  </a:extLst>
                </a:gridCol>
                <a:gridCol w="637563">
                  <a:extLst>
                    <a:ext uri="{9D8B030D-6E8A-4147-A177-3AD203B41FA5}">
                      <a16:colId xmlns:a16="http://schemas.microsoft.com/office/drawing/2014/main" val="4221895709"/>
                    </a:ext>
                  </a:extLst>
                </a:gridCol>
                <a:gridCol w="704675">
                  <a:extLst>
                    <a:ext uri="{9D8B030D-6E8A-4147-A177-3AD203B41FA5}">
                      <a16:colId xmlns:a16="http://schemas.microsoft.com/office/drawing/2014/main" val="1605013680"/>
                    </a:ext>
                  </a:extLst>
                </a:gridCol>
                <a:gridCol w="1073791">
                  <a:extLst>
                    <a:ext uri="{9D8B030D-6E8A-4147-A177-3AD203B41FA5}">
                      <a16:colId xmlns:a16="http://schemas.microsoft.com/office/drawing/2014/main" val="3627531988"/>
                    </a:ext>
                  </a:extLst>
                </a:gridCol>
                <a:gridCol w="1082180">
                  <a:extLst>
                    <a:ext uri="{9D8B030D-6E8A-4147-A177-3AD203B41FA5}">
                      <a16:colId xmlns:a16="http://schemas.microsoft.com/office/drawing/2014/main" val="2985605359"/>
                    </a:ext>
                  </a:extLst>
                </a:gridCol>
              </a:tblGrid>
              <a:tr h="271444">
                <a:tc>
                  <a:txBody>
                    <a:bodyPr/>
                    <a:lstStyle/>
                    <a:p>
                      <a:r>
                        <a:rPr lang="en-US" sz="1200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Agent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Dependency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Robot_time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499276"/>
                  </a:ext>
                </a:extLst>
              </a:tr>
              <a:tr h="25226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Museum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202734"/>
                  </a:ext>
                </a:extLst>
              </a:tr>
              <a:tr h="2333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Triangle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157203"/>
                  </a:ext>
                </a:extLst>
              </a:tr>
              <a:tr h="222605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363995"/>
                  </a:ext>
                </a:extLst>
              </a:tr>
              <a:tr h="203658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Snap_middle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Snap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148264"/>
                  </a:ext>
                </a:extLst>
              </a:tr>
              <a:tr h="209425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Snap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350068"/>
                  </a:ext>
                </a:extLst>
              </a:tr>
              <a:tr h="231667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92317"/>
                  </a:ext>
                </a:extLst>
              </a:tr>
              <a:tr h="253909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350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Wheel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740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Wheel_screw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Only H?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552706"/>
                  </a:ext>
                </a:extLst>
              </a:tr>
              <a:tr h="193910"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Bridge_home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292820"/>
                  </a:ext>
                </a:extLst>
              </a:tr>
              <a:tr h="262970"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Bridge_home2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824498"/>
                  </a:ext>
                </a:extLst>
              </a:tr>
              <a:tr h="227548">
                <a:tc>
                  <a:txBody>
                    <a:bodyPr/>
                    <a:lstStyle/>
                    <a:p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Bridge_rod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218483"/>
                  </a:ext>
                </a:extLst>
              </a:tr>
              <a:tr h="200363">
                <a:tc>
                  <a:txBody>
                    <a:bodyPr/>
                    <a:lstStyle/>
                    <a:p>
                      <a:r>
                        <a:rPr lang="en-US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7058056"/>
                  </a:ext>
                </a:extLst>
              </a:tr>
              <a:tr h="1978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561689"/>
                  </a:ext>
                </a:extLst>
              </a:tr>
              <a:tr h="244847"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Hospital_base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185607"/>
                  </a:ext>
                </a:extLst>
              </a:tr>
              <a:tr h="267089"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956252"/>
                  </a:ext>
                </a:extLst>
              </a:tr>
              <a:tr h="256380">
                <a:tc>
                  <a:txBody>
                    <a:bodyPr/>
                    <a:lstStyle/>
                    <a:p>
                      <a:r>
                        <a:rPr lang="en-US" sz="12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696448"/>
                  </a:ext>
                </a:extLst>
              </a:tr>
              <a:tr h="206056">
                <a:tc>
                  <a:txBody>
                    <a:bodyPr/>
                    <a:lstStyle/>
                    <a:p>
                      <a:r>
                        <a:rPr lang="en-US" sz="12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Only H?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571273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EB3D94C-ADDB-6C68-8BA4-1BCD56F63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503" y="750904"/>
            <a:ext cx="4812991" cy="14122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94A35F-728C-0678-EE42-948E407D2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058" y="3742212"/>
            <a:ext cx="4479436" cy="263342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BC684E9-2C11-AB7E-8052-73D7B25DD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14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97079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417B793-65B8-17A5-9560-19B0CE5C2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59BF0-9E61-9650-691D-627B8BCEC2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Experiment: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48DD029-6B09-6D1F-FE59-D08CF63460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409417"/>
              </p:ext>
            </p:extLst>
          </p:nvPr>
        </p:nvGraphicFramePr>
        <p:xfrm>
          <a:off x="1081423" y="1349466"/>
          <a:ext cx="3196205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960">
                  <a:extLst>
                    <a:ext uri="{9D8B030D-6E8A-4147-A177-3AD203B41FA5}">
                      <a16:colId xmlns:a16="http://schemas.microsoft.com/office/drawing/2014/main" val="144834672"/>
                    </a:ext>
                  </a:extLst>
                </a:gridCol>
                <a:gridCol w="1299007">
                  <a:extLst>
                    <a:ext uri="{9D8B030D-6E8A-4147-A177-3AD203B41FA5}">
                      <a16:colId xmlns:a16="http://schemas.microsoft.com/office/drawing/2014/main" val="1615276023"/>
                    </a:ext>
                  </a:extLst>
                </a:gridCol>
                <a:gridCol w="637563">
                  <a:extLst>
                    <a:ext uri="{9D8B030D-6E8A-4147-A177-3AD203B41FA5}">
                      <a16:colId xmlns:a16="http://schemas.microsoft.com/office/drawing/2014/main" val="4221895709"/>
                    </a:ext>
                  </a:extLst>
                </a:gridCol>
                <a:gridCol w="704675">
                  <a:extLst>
                    <a:ext uri="{9D8B030D-6E8A-4147-A177-3AD203B41FA5}">
                      <a16:colId xmlns:a16="http://schemas.microsoft.com/office/drawing/2014/main" val="1605013680"/>
                    </a:ext>
                  </a:extLst>
                </a:gridCol>
              </a:tblGrid>
              <a:tr h="271444">
                <a:tc>
                  <a:txBody>
                    <a:bodyPr/>
                    <a:lstStyle/>
                    <a:p>
                      <a:r>
                        <a:rPr lang="en-US" sz="1200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Agent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499276"/>
                  </a:ext>
                </a:extLst>
              </a:tr>
              <a:tr h="25226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Museum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202734"/>
                  </a:ext>
                </a:extLst>
              </a:tr>
              <a:tr h="2333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Triangle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157203"/>
                  </a:ext>
                </a:extLst>
              </a:tr>
              <a:tr h="222605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363995"/>
                  </a:ext>
                </a:extLst>
              </a:tr>
              <a:tr h="203658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Snap_middle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Snap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148264"/>
                  </a:ext>
                </a:extLst>
              </a:tr>
              <a:tr h="209425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Snap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350068"/>
                  </a:ext>
                </a:extLst>
              </a:tr>
              <a:tr h="231667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92317"/>
                  </a:ext>
                </a:extLst>
              </a:tr>
              <a:tr h="253909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350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Wheel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740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Wheel_screw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Only H?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552706"/>
                  </a:ext>
                </a:extLst>
              </a:tr>
              <a:tr h="193910"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Bridge_home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292820"/>
                  </a:ext>
                </a:extLst>
              </a:tr>
              <a:tr h="262970"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Bridge_home2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824498"/>
                  </a:ext>
                </a:extLst>
              </a:tr>
              <a:tr h="227548">
                <a:tc>
                  <a:txBody>
                    <a:bodyPr/>
                    <a:lstStyle/>
                    <a:p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Bridge_rod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218483"/>
                  </a:ext>
                </a:extLst>
              </a:tr>
              <a:tr h="200363">
                <a:tc>
                  <a:txBody>
                    <a:bodyPr/>
                    <a:lstStyle/>
                    <a:p>
                      <a:r>
                        <a:rPr lang="en-US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7058056"/>
                  </a:ext>
                </a:extLst>
              </a:tr>
              <a:tr h="1978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561689"/>
                  </a:ext>
                </a:extLst>
              </a:tr>
              <a:tr h="244847"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Hospital_base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185607"/>
                  </a:ext>
                </a:extLst>
              </a:tr>
              <a:tr h="267089"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956252"/>
                  </a:ext>
                </a:extLst>
              </a:tr>
              <a:tr h="256380">
                <a:tc>
                  <a:txBody>
                    <a:bodyPr/>
                    <a:lstStyle/>
                    <a:p>
                      <a:r>
                        <a:rPr lang="en-US" sz="12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Hospital_top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T_PP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696448"/>
                  </a:ext>
                </a:extLst>
              </a:tr>
              <a:tr h="206056">
                <a:tc>
                  <a:txBody>
                    <a:bodyPr/>
                    <a:lstStyle/>
                    <a:p>
                      <a:r>
                        <a:rPr lang="en-US" sz="12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Hospital_screw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Only H?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57127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5756379-CC8E-03AD-2DE3-F367036E7E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362062"/>
              </p:ext>
            </p:extLst>
          </p:nvPr>
        </p:nvGraphicFramePr>
        <p:xfrm>
          <a:off x="6392553" y="1317507"/>
          <a:ext cx="1853967" cy="5212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54960">
                  <a:extLst>
                    <a:ext uri="{9D8B030D-6E8A-4147-A177-3AD203B41FA5}">
                      <a16:colId xmlns:a16="http://schemas.microsoft.com/office/drawing/2014/main" val="3081122940"/>
                    </a:ext>
                  </a:extLst>
                </a:gridCol>
                <a:gridCol w="1299007">
                  <a:extLst>
                    <a:ext uri="{9D8B030D-6E8A-4147-A177-3AD203B41FA5}">
                      <a16:colId xmlns:a16="http://schemas.microsoft.com/office/drawing/2014/main" val="1018547234"/>
                    </a:ext>
                  </a:extLst>
                </a:gridCol>
              </a:tblGrid>
              <a:tr h="271444">
                <a:tc>
                  <a:txBody>
                    <a:bodyPr/>
                    <a:lstStyle/>
                    <a:p>
                      <a:r>
                        <a:rPr lang="en-US" sz="1200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Parts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667861"/>
                  </a:ext>
                </a:extLst>
              </a:tr>
              <a:tr h="25226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Museum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101099"/>
                  </a:ext>
                </a:extLst>
              </a:tr>
              <a:tr h="2333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Triangle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68356"/>
                  </a:ext>
                </a:extLst>
              </a:tr>
              <a:tr h="222605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Snap_base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261284"/>
                  </a:ext>
                </a:extLst>
              </a:tr>
              <a:tr h="203658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Snap_middle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4917261"/>
                  </a:ext>
                </a:extLst>
              </a:tr>
              <a:tr h="209425"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Snap_top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7983236"/>
                  </a:ext>
                </a:extLst>
              </a:tr>
              <a:tr h="231667"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Wheel_base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81430"/>
                  </a:ext>
                </a:extLst>
              </a:tr>
              <a:tr h="253909"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Wheel_b_screw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02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Wheel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705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Wheel_screw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381905"/>
                  </a:ext>
                </a:extLst>
              </a:tr>
              <a:tr h="193910"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Bridge_home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930061"/>
                  </a:ext>
                </a:extLst>
              </a:tr>
              <a:tr h="262970"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Bridge_home2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086831"/>
                  </a:ext>
                </a:extLst>
              </a:tr>
              <a:tr h="227548">
                <a:tc>
                  <a:txBody>
                    <a:bodyPr/>
                    <a:lstStyle/>
                    <a:p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Bridge_rod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918852"/>
                  </a:ext>
                </a:extLst>
              </a:tr>
              <a:tr h="200363">
                <a:tc>
                  <a:txBody>
                    <a:bodyPr/>
                    <a:lstStyle/>
                    <a:p>
                      <a:r>
                        <a:rPr lang="en-US" sz="12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Dovetail_base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639202"/>
                  </a:ext>
                </a:extLst>
              </a:tr>
              <a:tr h="1978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Dovetail_top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382114"/>
                  </a:ext>
                </a:extLst>
              </a:tr>
              <a:tr h="244847">
                <a:tc>
                  <a:txBody>
                    <a:bodyPr/>
                    <a:lstStyle/>
                    <a:p>
                      <a:r>
                        <a:rPr lang="en-US" sz="1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Hospital_base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440806"/>
                  </a:ext>
                </a:extLst>
              </a:tr>
              <a:tr h="267089"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Hospital_H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69723"/>
                  </a:ext>
                </a:extLst>
              </a:tr>
              <a:tr h="256380">
                <a:tc>
                  <a:txBody>
                    <a:bodyPr/>
                    <a:lstStyle/>
                    <a:p>
                      <a:r>
                        <a:rPr lang="en-US" sz="12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Hospital_top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018204"/>
                  </a:ext>
                </a:extLst>
              </a:tr>
              <a:tr h="206056">
                <a:tc>
                  <a:txBody>
                    <a:bodyPr/>
                    <a:lstStyle/>
                    <a:p>
                      <a:r>
                        <a:rPr lang="en-US" sz="12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Hospital_screw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00776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7D19C95-AD98-1DFB-4E35-226427ECE2FA}"/>
              </a:ext>
            </a:extLst>
          </p:cNvPr>
          <p:cNvSpPr txBox="1"/>
          <p:nvPr/>
        </p:nvSpPr>
        <p:spPr>
          <a:xfrm>
            <a:off x="2019379" y="948175"/>
            <a:ext cx="97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First 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9C11A8-3C20-8196-4317-19B3D4E83B63}"/>
              </a:ext>
            </a:extLst>
          </p:cNvPr>
          <p:cNvSpPr txBox="1"/>
          <p:nvPr/>
        </p:nvSpPr>
        <p:spPr>
          <a:xfrm>
            <a:off x="6824770" y="872981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Second set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784C0F-BBF4-AD9F-10B7-8CD06F7F3844}"/>
              </a:ext>
            </a:extLst>
          </p:cNvPr>
          <p:cNvSpPr txBox="1"/>
          <p:nvPr/>
        </p:nvSpPr>
        <p:spPr>
          <a:xfrm>
            <a:off x="8246520" y="1666446"/>
            <a:ext cx="31708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Reminder: the goal is to map human capabilities to the TA, in which tasks the robot is better that causes the human to allocate tasks to it?</a:t>
            </a:r>
          </a:p>
          <a:p>
            <a:endParaRPr lang="en-US" dirty="0"/>
          </a:p>
          <a:p>
            <a:r>
              <a:rPr lang="en-US" dirty="0"/>
              <a:t>We can also offer them that the system do the task allocation…</a:t>
            </a:r>
          </a:p>
          <a:p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A11D50D-D48B-1F8F-6AFB-30335F9E0C42}"/>
              </a:ext>
            </a:extLst>
          </p:cNvPr>
          <p:cNvCxnSpPr>
            <a:cxnSpLocks/>
          </p:cNvCxnSpPr>
          <p:nvPr/>
        </p:nvCxnSpPr>
        <p:spPr>
          <a:xfrm>
            <a:off x="4277628" y="3615655"/>
            <a:ext cx="211492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F6D7EB8-C6FF-5160-8083-F04F6BD0DFF4}"/>
              </a:ext>
            </a:extLst>
          </p:cNvPr>
          <p:cNvSpPr txBox="1"/>
          <p:nvPr/>
        </p:nvSpPr>
        <p:spPr>
          <a:xfrm>
            <a:off x="4408107" y="3215545"/>
            <a:ext cx="18539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A mapping should be done for the robot programming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C37E3-15DE-B343-B3A7-E44BA16E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15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31585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F81D9-7F7B-9A23-E1A8-359C19FBF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86213BD-1407-8AF6-1CAC-2FD22A439B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/>
              <a:t>Introduction</a:t>
            </a:r>
            <a:endParaRPr lang="de-A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E631F9-275E-6154-2EFF-657C8097AF80}"/>
              </a:ext>
            </a:extLst>
          </p:cNvPr>
          <p:cNvSpPr txBox="1"/>
          <p:nvPr/>
        </p:nvSpPr>
        <p:spPr>
          <a:xfrm>
            <a:off x="784493" y="1020483"/>
            <a:ext cx="10623014" cy="4190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Task allocation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is a fundamental challenge in human-robot collaboration (HRC).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Current methods often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prioritize efficiency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over human wellbeing.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Human factors approaches claim to design work systems fitting to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human characteristics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Human wellbeing can be inferred through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self-reported preferences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Incorporating human preferences into task allocation remains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limited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role of individualized preferences in adaptive task distribution is largely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unexplored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highlights a research gap in studying 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underlying reasons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for human preferences in task allocation.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80DC1DE-5AED-EFE9-8B93-338673A9B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2</a:t>
            </a:fld>
            <a:endParaRPr lang="de-A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1994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17AC7A8-0710-08DB-6162-63A83C251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63E136-703E-B9CE-3403-68CEA0E6FC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/>
          </a:bodyPr>
          <a:lstStyle/>
          <a:p>
            <a:r>
              <a:rPr lang="de-DE" sz="2000" dirty="0"/>
              <a:t>human </a:t>
            </a:r>
            <a:r>
              <a:rPr lang="de-DE" sz="2000" dirty="0" err="1"/>
              <a:t>capabilities</a:t>
            </a:r>
            <a:r>
              <a:rPr lang="de-DE" sz="2000" dirty="0"/>
              <a:t> </a:t>
            </a:r>
            <a:r>
              <a:rPr lang="de-DE" sz="2000" dirty="0" err="1"/>
              <a:t>matrix</a:t>
            </a:r>
            <a:endParaRPr lang="de-AT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B20C02-E981-FA91-6940-F2621E2BF823}"/>
              </a:ext>
            </a:extLst>
          </p:cNvPr>
          <p:cNvSpPr txBox="1"/>
          <p:nvPr/>
        </p:nvSpPr>
        <p:spPr>
          <a:xfrm>
            <a:off x="1137658" y="976204"/>
            <a:ext cx="935657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Human performance depends on human capability and task complexity</a:t>
            </a:r>
          </a:p>
          <a:p>
            <a:endParaRPr lang="en-US" dirty="0"/>
          </a:p>
          <a:p>
            <a:r>
              <a:rPr lang="en-US" dirty="0"/>
              <a:t>For defining Task complexity: complexity, number of parts and tools, variability, effort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0649BE-4612-3D28-72C3-AB7BC1467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726" y="2417034"/>
            <a:ext cx="4781064" cy="31326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69CAD7-02CA-A246-8044-24413A9003F8}"/>
              </a:ext>
            </a:extLst>
          </p:cNvPr>
          <p:cNvSpPr txBox="1"/>
          <p:nvPr/>
        </p:nvSpPr>
        <p:spPr>
          <a:xfrm>
            <a:off x="1008357" y="6497789"/>
            <a:ext cx="30861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Human Factor Assessment in Assembly Line: an Operative Model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408008-F326-EBD4-A90E-2DDAD7AB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3</a:t>
            </a:fld>
            <a:endParaRPr lang="de-A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3158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7C448-6D62-2FC2-4B51-81C6339B3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13472E-5D5A-7022-8E03-C48C6AB886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en-US" sz="2800" b="1" dirty="0">
                <a:latin typeface="+mn-lt"/>
                <a:ea typeface="+mn-ea"/>
                <a:cs typeface="+mn-cs"/>
              </a:rPr>
              <a:t>State of the art: </a:t>
            </a:r>
            <a:endParaRPr lang="de-A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637140-785F-47AC-3EA6-2A4CFFC08E39}"/>
              </a:ext>
            </a:extLst>
          </p:cNvPr>
          <p:cNvSpPr txBox="1"/>
          <p:nvPr/>
        </p:nvSpPr>
        <p:spPr>
          <a:xfrm>
            <a:off x="926434" y="913391"/>
            <a:ext cx="9832181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Several algorithms integrate human factors, such as cognitive/physical ergonomics and personal preferences, into task allocation, enhancing adaptability and well-being [1-3].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Christina’s work [4]: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Allowing participants to control task allocation increases their satisfaction and perceived competence.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Participants tend to prefer cognitive tasks for themselves and assign manual tasks to the robot.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studies suggest that preferences in decision-making arise from different cognitive and neural processes [5].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D83B4B9-4D7C-C5D3-B4A6-B559880F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4</a:t>
            </a:fld>
            <a:endParaRPr lang="de-A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A566A0-DD0A-BFCB-AB77-3D25900F723F}"/>
              </a:ext>
            </a:extLst>
          </p:cNvPr>
          <p:cNvSpPr txBox="1"/>
          <p:nvPr/>
        </p:nvSpPr>
        <p:spPr>
          <a:xfrm>
            <a:off x="807309" y="5275195"/>
            <a:ext cx="10750378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[1] </a:t>
            </a:r>
            <a:r>
              <a:rPr lang="hu-HU" sz="900" dirty="0"/>
              <a:t>M.C.Gombolay,R.A.Gutierrez,S.G.Clarke,G.F.Sturla,andJ.A.Shah, “Decision-making authority, team efficiency and human worker satisfac tion in mixed human–robot teams,” Auton Robot, vol. 39, pp. 293–312, 2015.</a:t>
            </a:r>
            <a:endParaRPr lang="en-US" sz="900" dirty="0"/>
          </a:p>
          <a:p>
            <a:r>
              <a:rPr lang="hu-HU" sz="900" dirty="0"/>
              <a:t>[</a:t>
            </a:r>
            <a:r>
              <a:rPr lang="en-US" sz="900" dirty="0"/>
              <a:t>2</a:t>
            </a:r>
            <a:r>
              <a:rPr lang="hu-HU" sz="900" dirty="0"/>
              <a:t>] M. Gombolay, A. Bair, C. Huang, and J. Shah, “Computational design of mixed-initiative human–robot teaming that considers human factors: situational awareness, workload, and workflow preferences,” Int. J. Robot. Res., vol. 36, no. 5–7, pp. 597–617, 20</a:t>
            </a:r>
            <a:endParaRPr lang="en-US" sz="900" dirty="0"/>
          </a:p>
          <a:p>
            <a:r>
              <a:rPr lang="en-US" sz="900" dirty="0"/>
              <a:t>[3] </a:t>
            </a:r>
            <a:r>
              <a:rPr lang="hu-HU" sz="900" dirty="0"/>
              <a:t>D. Dhungana et al., “Enabling resilient production through adaptive human-machine task sharing,” in Towards Sustainable Customization: Bridging Smart Products Manuf. Syst., A.-L. Andersen, Eds. Cham, Switzerland:Springer, 2022, pp. 198–206.</a:t>
            </a:r>
            <a:endParaRPr lang="en-US" sz="900" dirty="0"/>
          </a:p>
          <a:p>
            <a:r>
              <a:rPr lang="en-US" sz="900" dirty="0"/>
              <a:t>[4] </a:t>
            </a:r>
            <a:r>
              <a:rPr lang="hu-HU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Schmidbauer, C., Zafari, S., Hader, B., &amp; Schlund, S. (2023). An empirical study on workers' preferences in human–robot task assignment in industrial assembly systems. </a:t>
            </a:r>
            <a:r>
              <a:rPr lang="hu-HU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Human-Machine Systems</a:t>
            </a:r>
            <a:r>
              <a:rPr lang="hu-HU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hu-HU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53</a:t>
            </a:r>
            <a:r>
              <a:rPr lang="hu-HU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(2), 293-302.</a:t>
            </a:r>
            <a:endParaRPr lang="en-US" sz="900" dirty="0"/>
          </a:p>
          <a:p>
            <a:r>
              <a:rPr lang="en-US" sz="900" dirty="0"/>
              <a:t>[5] 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Evans, J. S. B. (2008). Dual-processing accounts of reasoning, judgment, and social cognition. 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Annu. Rev. Psychol.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59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(1), 255-278.</a:t>
            </a:r>
            <a:endParaRPr lang="en-US" sz="9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0692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ED72941-551E-999D-6ABD-F670E48F0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0391E13-B8FD-B178-95E1-4C205F6A59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en-US" sz="2800" b="1" dirty="0">
                <a:latin typeface="+mn-lt"/>
                <a:ea typeface="+mn-ea"/>
                <a:cs typeface="+mn-cs"/>
              </a:rPr>
              <a:t>State of the art: </a:t>
            </a:r>
            <a:endParaRPr lang="de-A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8EA822-5784-159E-FCB4-E694B087FB47}"/>
              </a:ext>
            </a:extLst>
          </p:cNvPr>
          <p:cNvSpPr txBox="1"/>
          <p:nvPr/>
        </p:nvSpPr>
        <p:spPr>
          <a:xfrm>
            <a:off x="926435" y="913391"/>
            <a:ext cx="858003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Article: Cognitive Interaction Analysis in Human–Robot Collaboration Using an Assembly Task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Use case: </a:t>
            </a:r>
            <a:r>
              <a:rPr lang="en-US" sz="1600" dirty="0"/>
              <a:t>Assembly of a product composed of 3 components: a base, a bearing and a cap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Implementation: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32239D-ABB3-549A-E847-7118EE4AF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7407" y="3515378"/>
            <a:ext cx="5624047" cy="27434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77D634-80DB-94CA-E29E-99150D98B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2696" y="2317717"/>
            <a:ext cx="3290438" cy="13122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F3E418-8E30-1D4B-4369-9F70B92B21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435" y="3331279"/>
            <a:ext cx="4814733" cy="3009915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F3710A6-B137-169A-9A99-44B75E498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5</a:t>
            </a:fld>
            <a:endParaRPr lang="de-A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78028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3EE52-0B85-6684-E2A4-681A91C5D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9A9C8D-433D-4100-72CD-5B0F056732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90" y="300322"/>
            <a:ext cx="7008284" cy="435381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Research Questions</a:t>
            </a:r>
            <a:endParaRPr lang="de-A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5A4A4A-D938-A5DD-CA3A-E0B43FAA7B0C}"/>
              </a:ext>
            </a:extLst>
          </p:cNvPr>
          <p:cNvSpPr txBox="1"/>
          <p:nvPr/>
        </p:nvSpPr>
        <p:spPr>
          <a:xfrm>
            <a:off x="882286" y="1050344"/>
            <a:ext cx="942324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what extent do self-reported human preferences correlate with </a:t>
            </a:r>
            <a:r>
              <a:rPr lang="en-US" sz="24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individual task-related capabilities 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human-robot collaboration?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what extent do human preferences correlate with their </a:t>
            </a:r>
            <a:r>
              <a:rPr lang="en-US" sz="24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perception of robot capabilities 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human-robot collaboration?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What </a:t>
            </a:r>
            <a:r>
              <a:rPr lang="en-US" sz="24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factors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(e.g., task difficulty, familiarity, trust in the robot)</a:t>
            </a:r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contribute to the formation of individual task preferences in HRC settings?</a:t>
            </a:r>
          </a:p>
          <a:p>
            <a:pPr algn="just"/>
            <a:endParaRPr lang="en-US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/>
            <a:endParaRPr lang="en-US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9395F8-34F1-0B3D-A0DC-E02219141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6</a:t>
            </a:fld>
            <a:endParaRPr lang="de-A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03627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07710B-C27F-575E-CAF0-321807679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A8799D4-8A97-2E21-F466-E1FFFC0A6F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 lnSpcReduction="10000"/>
          </a:bodyPr>
          <a:lstStyle/>
          <a:p>
            <a:r>
              <a:rPr lang="de-DE" sz="2600" dirty="0"/>
              <a:t>Study Setting</a:t>
            </a:r>
            <a:endParaRPr lang="de-AT" sz="2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E78BA4-7373-BC6D-E849-32D57DDD0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7</a:t>
            </a:fld>
            <a:endParaRPr lang="de-AT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6B8F2C-1021-5E72-D335-0BA752C68CEB}"/>
              </a:ext>
            </a:extLst>
          </p:cNvPr>
          <p:cNvSpPr txBox="1"/>
          <p:nvPr/>
        </p:nvSpPr>
        <p:spPr>
          <a:xfrm>
            <a:off x="978531" y="940088"/>
            <a:ext cx="10787953" cy="1703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Design a human-robot collaboration scenario for a personalized assembly task.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Assess individual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human capabilities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prior to the collaboration.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Allow participants to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self-allocate tasks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between themselves and the robot.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Analyze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correlation/pattern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between participants’ capabilities and their task allocation decisions.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B61783-2C1A-63C1-5EAC-62B32100D6D8}"/>
              </a:ext>
            </a:extLst>
          </p:cNvPr>
          <p:cNvGrpSpPr/>
          <p:nvPr/>
        </p:nvGrpSpPr>
        <p:grpSpPr>
          <a:xfrm>
            <a:off x="3871784" y="3138140"/>
            <a:ext cx="1851981" cy="1656083"/>
            <a:chOff x="4026712" y="1077573"/>
            <a:chExt cx="1872925" cy="1730374"/>
          </a:xfrm>
        </p:grpSpPr>
        <p:pic>
          <p:nvPicPr>
            <p:cNvPr id="4" name="Picture 6" descr="4,900+ 3d Stick Figure Stock Photos, Pictures &amp; Royalty-Free Images - iStock">
              <a:extLst>
                <a:ext uri="{FF2B5EF4-FFF2-40B4-BE49-F238E27FC236}">
                  <a16:creationId xmlns:a16="http://schemas.microsoft.com/office/drawing/2014/main" id="{7007F5BA-A57B-B53A-63EC-26044F9C9D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824" b="89869" l="9843" r="89961">
                          <a14:foregroundMark x1="48031" y1="8824" x2="50394" y2="8824"/>
                          <a14:backgroundMark x1="51575" y1="82680" x2="49409" y2="8921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71" t="4902" r="29891" b="11991"/>
            <a:stretch/>
          </p:blipFill>
          <p:spPr bwMode="auto">
            <a:xfrm>
              <a:off x="5175352" y="1125891"/>
              <a:ext cx="492387" cy="116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8" descr="Table IKEA Dining Room Couch Chair PNG, Clipart, 3d Animation, 3d Arrows,  3d Background, 3d Fonts, Angle Free PNG Download">
              <a:extLst>
                <a:ext uri="{FF2B5EF4-FFF2-40B4-BE49-F238E27FC236}">
                  <a16:creationId xmlns:a16="http://schemas.microsoft.com/office/drawing/2014/main" id="{D94F0B03-2883-83CF-1FE3-023214B06D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416" b="89610" l="8065" r="91613">
                          <a14:foregroundMark x1="8065" y1="40584" x2="10968" y2="40584"/>
                          <a14:foregroundMark x1="10000" y1="55519" x2="11935" y2="61039"/>
                          <a14:foregroundMark x1="91613" y1="41883" x2="91613" y2="51623"/>
                          <a14:foregroundMark x1="90000" y1="58766" x2="90968" y2="63636"/>
                          <a14:backgroundMark x1="65161" y1="62338" x2="65161" y2="62338"/>
                          <a14:backgroundMark x1="57097" y1="62338" x2="57097" y2="62338"/>
                          <a14:backgroundMark x1="42581" y1="67532" x2="42581" y2="67532"/>
                          <a14:backgroundMark x1="27419" y1="71104" x2="27419" y2="71104"/>
                          <a14:backgroundMark x1="80323" y1="57143" x2="80323" y2="57143"/>
                          <a14:backgroundMark x1="76129" y1="49026" x2="76129" y2="49026"/>
                          <a14:backgroundMark x1="72258" y1="46429" x2="72258" y2="464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70" b="13995"/>
            <a:stretch/>
          </p:blipFill>
          <p:spPr bwMode="auto">
            <a:xfrm>
              <a:off x="4026712" y="1772635"/>
              <a:ext cx="1872925" cy="10353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0" descr="Robotic Arm Vector Art, Icons, and Graphics for Free Download">
              <a:extLst>
                <a:ext uri="{FF2B5EF4-FFF2-40B4-BE49-F238E27FC236}">
                  <a16:creationId xmlns:a16="http://schemas.microsoft.com/office/drawing/2014/main" id="{C78A76D9-9897-3EF6-42A8-1091C0E6592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59831" y1="10009" x2="58551" y2="10649"/>
                          <a14:foregroundMark x1="62145" y1="10649" x2="55466" y2="11665"/>
                          <a14:foregroundMark x1="33170" y1="88335" x2="25720" y2="89351"/>
                          <a14:foregroundMark x1="25720" y1="89351" x2="25720" y2="89351"/>
                          <a14:foregroundMark x1="28297" y1="84741" x2="26246" y2="8820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95" t="7550" r="12992" b="7180"/>
            <a:stretch/>
          </p:blipFill>
          <p:spPr bwMode="auto">
            <a:xfrm>
              <a:off x="4206753" y="1077573"/>
              <a:ext cx="756421" cy="914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6" descr="4,900+ 3d Stick Figure Stock Photos, Pictures &amp; Royalty-Free Images - iStock">
            <a:extLst>
              <a:ext uri="{FF2B5EF4-FFF2-40B4-BE49-F238E27FC236}">
                <a16:creationId xmlns:a16="http://schemas.microsoft.com/office/drawing/2014/main" id="{240A1DD8-C019-402F-C14F-C3B3230927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24" b="89869" l="9843" r="89961">
                        <a14:foregroundMark x1="48031" y1="8824" x2="50394" y2="8824"/>
                        <a14:backgroundMark x1="51575" y1="82680" x2="49409" y2="892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71" t="4902" r="29891" b="11991"/>
          <a:stretch/>
        </p:blipFill>
        <p:spPr bwMode="auto">
          <a:xfrm>
            <a:off x="682410" y="3341493"/>
            <a:ext cx="580756" cy="1282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23669C8-B6B6-3C86-39BC-D7910AB36A16}"/>
              </a:ext>
            </a:extLst>
          </p:cNvPr>
          <p:cNvCxnSpPr>
            <a:cxnSpLocks/>
          </p:cNvCxnSpPr>
          <p:nvPr/>
        </p:nvCxnSpPr>
        <p:spPr>
          <a:xfrm>
            <a:off x="3034332" y="4145577"/>
            <a:ext cx="83745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68159CDD-3286-0FC9-B73A-F437172CB8FA}"/>
              </a:ext>
            </a:extLst>
          </p:cNvPr>
          <p:cNvSpPr/>
          <p:nvPr/>
        </p:nvSpPr>
        <p:spPr>
          <a:xfrm>
            <a:off x="1438880" y="2897495"/>
            <a:ext cx="1291651" cy="609422"/>
          </a:xfrm>
          <a:prstGeom prst="wedgeRectCallout">
            <a:avLst>
              <a:gd name="adj1" fmla="val -61437"/>
              <a:gd name="adj2" fmla="val 7577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cs typeface="Calibri"/>
              </a:rPr>
              <a:t>Pre-questionnaire: Human capability and  robot perception</a:t>
            </a:r>
            <a:endParaRPr lang="en-US" sz="1000" dirty="0"/>
          </a:p>
        </p:txBody>
      </p:sp>
      <p:sp>
        <p:nvSpPr>
          <p:cNvPr id="18" name="Speech Bubble: Rectangle 17">
            <a:extLst>
              <a:ext uri="{FF2B5EF4-FFF2-40B4-BE49-F238E27FC236}">
                <a16:creationId xmlns:a16="http://schemas.microsoft.com/office/drawing/2014/main" id="{00022B75-8AA4-F325-3392-A4B790E4C8DF}"/>
              </a:ext>
            </a:extLst>
          </p:cNvPr>
          <p:cNvSpPr/>
          <p:nvPr/>
        </p:nvSpPr>
        <p:spPr>
          <a:xfrm>
            <a:off x="5610465" y="2723146"/>
            <a:ext cx="1344463" cy="597320"/>
          </a:xfrm>
          <a:prstGeom prst="wedgeRectCallout">
            <a:avLst>
              <a:gd name="adj1" fmla="val -61437"/>
              <a:gd name="adj2" fmla="val 7577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cs typeface="Calibri"/>
              </a:rPr>
              <a:t>Human will allocate the tasks</a:t>
            </a:r>
            <a:endParaRPr lang="en-US" sz="1100" dirty="0"/>
          </a:p>
        </p:txBody>
      </p:sp>
      <p:pic>
        <p:nvPicPr>
          <p:cNvPr id="19" name="Picture 6" descr="4,900+ 3d Stick Figure Stock Photos, Pictures &amp; Royalty-Free Images - iStock">
            <a:extLst>
              <a:ext uri="{FF2B5EF4-FFF2-40B4-BE49-F238E27FC236}">
                <a16:creationId xmlns:a16="http://schemas.microsoft.com/office/drawing/2014/main" id="{A1D087EA-04D7-F4A0-4BFA-F4A082E505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24" b="89869" l="9843" r="89961">
                        <a14:foregroundMark x1="48031" y1="8824" x2="50394" y2="8824"/>
                        <a14:backgroundMark x1="51575" y1="82680" x2="49409" y2="892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71" t="4902" r="29891" b="11991"/>
          <a:stretch/>
        </p:blipFill>
        <p:spPr bwMode="auto">
          <a:xfrm>
            <a:off x="7361030" y="3298540"/>
            <a:ext cx="580756" cy="1282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0FDFB84-6D91-CCFA-4CBF-CE0D1C41D3AE}"/>
              </a:ext>
            </a:extLst>
          </p:cNvPr>
          <p:cNvCxnSpPr>
            <a:cxnSpLocks/>
          </p:cNvCxnSpPr>
          <p:nvPr/>
        </p:nvCxnSpPr>
        <p:spPr>
          <a:xfrm>
            <a:off x="5723765" y="4109177"/>
            <a:ext cx="150905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peech Bubble: Rectangle 20">
            <a:extLst>
              <a:ext uri="{FF2B5EF4-FFF2-40B4-BE49-F238E27FC236}">
                <a16:creationId xmlns:a16="http://schemas.microsoft.com/office/drawing/2014/main" id="{EC7E8BA1-99F8-C249-D520-D802FA62C683}"/>
              </a:ext>
            </a:extLst>
          </p:cNvPr>
          <p:cNvSpPr/>
          <p:nvPr/>
        </p:nvSpPr>
        <p:spPr>
          <a:xfrm>
            <a:off x="8007976" y="2729938"/>
            <a:ext cx="1267002" cy="572127"/>
          </a:xfrm>
          <a:prstGeom prst="wedgeRectCallout">
            <a:avLst>
              <a:gd name="adj1" fmla="val -61437"/>
              <a:gd name="adj2" fmla="val 7577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cs typeface="Calibri"/>
              </a:rPr>
              <a:t>Post-questionnaire: Capability vs TA</a:t>
            </a:r>
            <a:endParaRPr lang="en-US" sz="1100" dirty="0"/>
          </a:p>
        </p:txBody>
      </p:sp>
      <p:pic>
        <p:nvPicPr>
          <p:cNvPr id="22" name="Picture 2" descr="Gear Png Images - Free Download on Freepik">
            <a:extLst>
              <a:ext uri="{FF2B5EF4-FFF2-40B4-BE49-F238E27FC236}">
                <a16:creationId xmlns:a16="http://schemas.microsoft.com/office/drawing/2014/main" id="{24F6E759-E31D-F3B9-3553-D9BA7D096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04" b="89936" l="9105" r="89936">
                        <a14:foregroundMark x1="9105" y1="48562" x2="9105" y2="51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325" y="3641889"/>
            <a:ext cx="467288" cy="46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ame-Based Design of a Human-Machine Collaboration Monitoring System |  SpringerLink">
            <a:extLst>
              <a:ext uri="{FF2B5EF4-FFF2-40B4-BE49-F238E27FC236}">
                <a16:creationId xmlns:a16="http://schemas.microsoft.com/office/drawing/2014/main" id="{3267B567-811B-1175-1B6C-883E87992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6293" y="3688357"/>
            <a:ext cx="1520084" cy="854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56879D5-10A5-F25A-E2CF-EAC5BE755467}"/>
              </a:ext>
            </a:extLst>
          </p:cNvPr>
          <p:cNvCxnSpPr>
            <a:cxnSpLocks/>
          </p:cNvCxnSpPr>
          <p:nvPr/>
        </p:nvCxnSpPr>
        <p:spPr>
          <a:xfrm>
            <a:off x="7959387" y="4103554"/>
            <a:ext cx="150905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33 Correlation icon images at Vectorified.com">
            <a:extLst>
              <a:ext uri="{FF2B5EF4-FFF2-40B4-BE49-F238E27FC236}">
                <a16:creationId xmlns:a16="http://schemas.microsoft.com/office/drawing/2014/main" id="{7A9EEA1D-809E-74C6-76B6-94D85211C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8590" y="3031512"/>
            <a:ext cx="1762711" cy="1762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20C8B12-8EE4-1A50-EC5D-B1C71BC71093}"/>
              </a:ext>
            </a:extLst>
          </p:cNvPr>
          <p:cNvSpPr txBox="1"/>
          <p:nvPr/>
        </p:nvSpPr>
        <p:spPr>
          <a:xfrm>
            <a:off x="10509637" y="4581453"/>
            <a:ext cx="9064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Preference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51FA3F-706B-1BFD-E511-1AD51B029C71}"/>
              </a:ext>
            </a:extLst>
          </p:cNvPr>
          <p:cNvSpPr txBox="1"/>
          <p:nvPr/>
        </p:nvSpPr>
        <p:spPr>
          <a:xfrm rot="16200000">
            <a:off x="9177178" y="3307268"/>
            <a:ext cx="8595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Capability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7FF41F9-15A0-E4BE-5205-192C78874BBC}"/>
              </a:ext>
            </a:extLst>
          </p:cNvPr>
          <p:cNvSpPr/>
          <p:nvPr/>
        </p:nvSpPr>
        <p:spPr>
          <a:xfrm>
            <a:off x="9745443" y="2723146"/>
            <a:ext cx="1126008" cy="3634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Pattern?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F109DFC-8C5D-22A6-EBE7-F28C257D641E}"/>
              </a:ext>
            </a:extLst>
          </p:cNvPr>
          <p:cNvGrpSpPr/>
          <p:nvPr/>
        </p:nvGrpSpPr>
        <p:grpSpPr>
          <a:xfrm>
            <a:off x="715859" y="4896393"/>
            <a:ext cx="2438080" cy="1489490"/>
            <a:chOff x="3549001" y="4897888"/>
            <a:chExt cx="2438080" cy="1489490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01819D5-3F45-C5C5-0CC5-2A2DBF5F9153}"/>
                </a:ext>
              </a:extLst>
            </p:cNvPr>
            <p:cNvSpPr/>
            <p:nvPr/>
          </p:nvSpPr>
          <p:spPr>
            <a:xfrm>
              <a:off x="3549001" y="4929769"/>
              <a:ext cx="2438080" cy="1457609"/>
            </a:xfrm>
            <a:prstGeom prst="roundRect">
              <a:avLst/>
            </a:prstGeom>
            <a:ln>
              <a:solidFill>
                <a:srgbClr val="0070C0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E560019-F219-82DC-30D2-684B030988CE}"/>
                </a:ext>
              </a:extLst>
            </p:cNvPr>
            <p:cNvSpPr txBox="1"/>
            <p:nvPr/>
          </p:nvSpPr>
          <p:spPr>
            <a:xfrm>
              <a:off x="3620017" y="4897888"/>
              <a:ext cx="2355513" cy="130805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600" dirty="0">
                  <a:cs typeface="Calibri"/>
                </a:rPr>
                <a:t>Human Capability/skill: </a:t>
              </a:r>
            </a:p>
            <a:p>
              <a:r>
                <a:rPr lang="en-US" sz="1050" dirty="0">
                  <a:cs typeface="Calibri"/>
                </a:rPr>
                <a:t>Pick &amp; Place</a:t>
              </a:r>
            </a:p>
            <a:p>
              <a:r>
                <a:rPr lang="en-US" sz="1050" dirty="0">
                  <a:cs typeface="Calibri"/>
                </a:rPr>
                <a:t>Screw</a:t>
              </a:r>
            </a:p>
            <a:p>
              <a:r>
                <a:rPr lang="en-US" sz="1050" dirty="0">
                  <a:cs typeface="Calibri"/>
                </a:rPr>
                <a:t>Palletizing</a:t>
              </a:r>
            </a:p>
            <a:p>
              <a:r>
                <a:rPr lang="en-US" sz="1050" dirty="0">
                  <a:cs typeface="Calibri"/>
                </a:rPr>
                <a:t>Quality check</a:t>
              </a:r>
            </a:p>
            <a:p>
              <a:r>
                <a:rPr lang="en-US" sz="1050" dirty="0">
                  <a:cs typeface="Calibri"/>
                </a:rPr>
                <a:t>Wire handling</a:t>
              </a:r>
            </a:p>
            <a:p>
              <a:r>
                <a:rPr lang="en-US" sz="1050" dirty="0">
                  <a:cs typeface="Calibri"/>
                </a:rPr>
                <a:t>….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B113099-E48E-F475-45C2-8B9C3965B7AF}"/>
                    </a:ext>
                  </a:extLst>
                </p:cNvPr>
                <p:cNvSpPr txBox="1"/>
                <p:nvPr/>
              </p:nvSpPr>
              <p:spPr>
                <a:xfrm>
                  <a:off x="5247562" y="5197589"/>
                  <a:ext cx="316112" cy="10284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en-US" sz="12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B113099-E48E-F475-45C2-8B9C3965B7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47562" y="5197589"/>
                  <a:ext cx="316112" cy="1028487"/>
                </a:xfrm>
                <a:prstGeom prst="rect">
                  <a:avLst/>
                </a:prstGeom>
                <a:blipFill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0308639-B0D4-0165-ED60-104B66C2F4A6}"/>
              </a:ext>
            </a:extLst>
          </p:cNvPr>
          <p:cNvGrpSpPr/>
          <p:nvPr/>
        </p:nvGrpSpPr>
        <p:grpSpPr>
          <a:xfrm>
            <a:off x="4217596" y="4983868"/>
            <a:ext cx="1579965" cy="1457609"/>
            <a:chOff x="9836074" y="4866771"/>
            <a:chExt cx="1579965" cy="1457609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15E24F9-EBDD-065B-8BF9-D1061ABB0439}"/>
                </a:ext>
              </a:extLst>
            </p:cNvPr>
            <p:cNvSpPr/>
            <p:nvPr/>
          </p:nvSpPr>
          <p:spPr>
            <a:xfrm>
              <a:off x="9836074" y="4866771"/>
              <a:ext cx="1579965" cy="1457609"/>
            </a:xfrm>
            <a:prstGeom prst="roundRect">
              <a:avLst/>
            </a:prstGeom>
            <a:ln>
              <a:solidFill>
                <a:schemeClr val="accent5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2E85501F-42C8-5FC1-3F84-F7BB5FFF5CA7}"/>
                    </a:ext>
                  </a:extLst>
                </p:cNvPr>
                <p:cNvSpPr txBox="1"/>
                <p:nvPr/>
              </p:nvSpPr>
              <p:spPr>
                <a:xfrm>
                  <a:off x="10198062" y="5184303"/>
                  <a:ext cx="617477" cy="103220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en-US" sz="12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1→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2→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3→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4→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5→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e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en-US" sz="1600" dirty="0"/>
                </a:p>
              </p:txBody>
            </p:sp>
          </mc:Choice>
          <mc:Fallback xmlns="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2E85501F-42C8-5FC1-3F84-F7BB5FFF5C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98062" y="5184303"/>
                  <a:ext cx="617477" cy="1032206"/>
                </a:xfrm>
                <a:prstGeom prst="rect">
                  <a:avLst/>
                </a:prstGeom>
                <a:blipFill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94D444B-2057-D308-6E6B-DA85362D37F8}"/>
                </a:ext>
              </a:extLst>
            </p:cNvPr>
            <p:cNvSpPr txBox="1"/>
            <p:nvPr/>
          </p:nvSpPr>
          <p:spPr>
            <a:xfrm>
              <a:off x="9902643" y="4881790"/>
              <a:ext cx="13419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Task allocation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F418DAB5-2701-56AB-DFCC-64FBAF1E15DC}"/>
              </a:ext>
            </a:extLst>
          </p:cNvPr>
          <p:cNvSpPr txBox="1"/>
          <p:nvPr/>
        </p:nvSpPr>
        <p:spPr>
          <a:xfrm>
            <a:off x="9906805" y="4788233"/>
            <a:ext cx="8032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Result?</a:t>
            </a:r>
            <a:endParaRPr lang="en-US" sz="12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9074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C962E-C11B-ADFC-FEF0-B0771DC8E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691B52D-2E03-2570-FEEE-4EF8730D84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 lnSpcReduction="10000"/>
          </a:bodyPr>
          <a:lstStyle/>
          <a:p>
            <a:r>
              <a:rPr lang="de-DE" sz="2600" dirty="0" err="1"/>
              <a:t>Practiwork</a:t>
            </a:r>
            <a:endParaRPr lang="de-AT" sz="2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C25F0-C05E-8E96-C0CC-EED2DF283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8</a:t>
            </a:fld>
            <a:endParaRPr lang="de-AT" dirty="0"/>
          </a:p>
        </p:txBody>
      </p:sp>
      <p:pic>
        <p:nvPicPr>
          <p:cNvPr id="4098" name="Picture 2" descr="Practiwork™ | Techwave Hungary Zrt.">
            <a:extLst>
              <a:ext uri="{FF2B5EF4-FFF2-40B4-BE49-F238E27FC236}">
                <a16:creationId xmlns:a16="http://schemas.microsoft.com/office/drawing/2014/main" id="{35C87639-7A23-2CD1-542B-E592E98C5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789" y="3222860"/>
            <a:ext cx="2792510" cy="303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Practiwork™ | Techwave Hungary Zrt.">
            <a:extLst>
              <a:ext uri="{FF2B5EF4-FFF2-40B4-BE49-F238E27FC236}">
                <a16:creationId xmlns:a16="http://schemas.microsoft.com/office/drawing/2014/main" id="{85B8E7E2-CA6A-9342-DF63-0EB6C6AAD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987" y="1217976"/>
            <a:ext cx="3442394" cy="1938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4268B7-60DF-49FD-4104-F4AA87B5E72B}"/>
              </a:ext>
            </a:extLst>
          </p:cNvPr>
          <p:cNvSpPr txBox="1"/>
          <p:nvPr/>
        </p:nvSpPr>
        <p:spPr>
          <a:xfrm>
            <a:off x="1099689" y="1083296"/>
            <a:ext cx="650383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Developing employee evaluation systems, including: Developing a performance assessment system; Providing consultancy on performance assessment.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</a:rPr>
              <a:t>Assessment: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Arial" panose="020B0604020202020204" pitchFamily="34" charset="0"/>
              </a:rPr>
              <a:t>Reasoning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Arial" panose="020B0604020202020204" pitchFamily="34" charset="0"/>
              </a:rPr>
              <a:t>Psychometric: e.g. Hand dexterity, hand stability</a:t>
            </a:r>
          </a:p>
          <a:p>
            <a:pPr marL="285750" indent="-285750">
              <a:buFontTx/>
              <a:buChar char="-"/>
            </a:pPr>
            <a:endParaRPr lang="en-US" b="1" dirty="0">
              <a:latin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</a:rPr>
              <a:t>~ 15 min experiment</a:t>
            </a:r>
          </a:p>
          <a:p>
            <a:pPr marL="285750" indent="-285750">
              <a:buFontTx/>
              <a:buChar char="-"/>
            </a:pPr>
            <a:endParaRPr lang="en-US" b="1" dirty="0"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FCCEB41-51C8-216C-B5C7-9385EE482E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1896" y="4086441"/>
            <a:ext cx="2235564" cy="190942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7147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B3A56-09A0-5A56-A17D-C94EC862B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3D3AD7-FBBF-526D-CB30-6F71EC4C61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9689" y="300322"/>
            <a:ext cx="8290495" cy="435381"/>
          </a:xfrm>
        </p:spPr>
        <p:txBody>
          <a:bodyPr>
            <a:normAutofit lnSpcReduction="10000"/>
          </a:bodyPr>
          <a:lstStyle/>
          <a:p>
            <a:r>
              <a:rPr lang="de-DE" sz="2600" dirty="0"/>
              <a:t>Study Design</a:t>
            </a:r>
            <a:endParaRPr lang="de-AT" sz="2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234956-7429-834C-0A0B-CFF0DEFEC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DA0310-534E-4B35-B327-5B8171D359DF}" type="slidenum">
              <a:rPr lang="de-AT" smtClean="0"/>
              <a:pPr>
                <a:defRPr/>
              </a:pPr>
              <a:t>9</a:t>
            </a:fld>
            <a:endParaRPr lang="de-AT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EB9994-DE29-BA72-25F9-9806F24F2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8385" y="3022098"/>
            <a:ext cx="4382702" cy="23671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CAE4E1-26FD-2DCF-7268-608B0E1F2B1F}"/>
              </a:ext>
            </a:extLst>
          </p:cNvPr>
          <p:cNvSpPr txBox="1"/>
          <p:nvPr/>
        </p:nvSpPr>
        <p:spPr>
          <a:xfrm>
            <a:off x="870913" y="1337903"/>
            <a:ext cx="978806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Skill assessment ~15min : </a:t>
            </a:r>
            <a:r>
              <a:rPr lang="en-US" dirty="0" err="1"/>
              <a:t>Practiwork</a:t>
            </a:r>
            <a:r>
              <a:rPr lang="en-US" dirty="0"/>
              <a:t> 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Familiarization ~10 min: </a:t>
            </a:r>
            <a:r>
              <a:rPr lang="en-US" dirty="0"/>
              <a:t>Observing the robot perform the task three times as a learning phase</a:t>
            </a:r>
          </a:p>
          <a:p>
            <a:r>
              <a:rPr lang="en-US" dirty="0">
                <a:sym typeface="Wingdings" panose="05000000000000000000" pitchFamily="2" charset="2"/>
              </a:rPr>
              <a:t>	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general attitude toward robots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Human Trials ~10 min: </a:t>
            </a:r>
            <a:r>
              <a:rPr lang="en-US" dirty="0"/>
              <a:t>only human perform the assembly 3X </a:t>
            </a:r>
            <a:r>
              <a:rPr lang="en-US" dirty="0">
                <a:sym typeface="Wingdings" panose="05000000000000000000" pitchFamily="2" charset="2"/>
              </a:rPr>
              <a:t> followed by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Nasa-TLX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TA trials ~10min: </a:t>
            </a:r>
            <a:r>
              <a:rPr lang="en-US" dirty="0"/>
              <a:t>human</a:t>
            </a:r>
            <a:r>
              <a:rPr lang="en-US" b="1" dirty="0"/>
              <a:t> </a:t>
            </a:r>
            <a:r>
              <a:rPr lang="en-US" dirty="0"/>
              <a:t>trying the TA 3X 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Test under time pressure</a:t>
            </a:r>
            <a:r>
              <a:rPr lang="en-US" b="1" dirty="0">
                <a:sym typeface="Wingdings" panose="05000000000000000000" pitchFamily="2" charset="2"/>
              </a:rPr>
              <a:t> </a:t>
            </a:r>
            <a:r>
              <a:rPr lang="en-US" dirty="0">
                <a:sym typeface="Wingdings" panose="05000000000000000000" pitchFamily="2" charset="2"/>
              </a:rPr>
              <a:t>Followed by</a:t>
            </a:r>
            <a:r>
              <a:rPr lang="en-US" b="1" dirty="0"/>
              <a:t>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Nasa-TLX, general attitude toward robots, SUS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8FF5F-1BC3-D472-F3AD-92BB04D447D5}"/>
              </a:ext>
            </a:extLst>
          </p:cNvPr>
          <p:cNvSpPr txBox="1"/>
          <p:nvPr/>
        </p:nvSpPr>
        <p:spPr>
          <a:xfrm>
            <a:off x="870913" y="968571"/>
            <a:ext cx="8966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 human-robot collaboration scenario for a personalized assembly task ~60 min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49DB7B-8E7D-50BB-6EE8-7E815C9DEC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9481" t="73575" r="19494"/>
          <a:stretch/>
        </p:blipFill>
        <p:spPr>
          <a:xfrm>
            <a:off x="427318" y="5158312"/>
            <a:ext cx="4688203" cy="1573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B0A984C-529C-5255-F6BD-66087D9F688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5747"/>
          <a:stretch/>
        </p:blipFill>
        <p:spPr>
          <a:xfrm>
            <a:off x="2632479" y="3116806"/>
            <a:ext cx="4113947" cy="2367103"/>
          </a:xfrm>
          <a:prstGeom prst="rect">
            <a:avLst/>
          </a:prstGeo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2409DB0-861D-4204-F895-6830AD938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0192044" y="4569722"/>
            <a:ext cx="1462724" cy="20896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55DEA1-708B-A391-6E40-86D43C1CA7F9}"/>
              </a:ext>
            </a:extLst>
          </p:cNvPr>
          <p:cNvSpPr txBox="1"/>
          <p:nvPr/>
        </p:nvSpPr>
        <p:spPr>
          <a:xfrm>
            <a:off x="463922" y="3716426"/>
            <a:ext cx="334620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wide tolerance insertions (WTI), </a:t>
            </a:r>
          </a:p>
          <a:p>
            <a:r>
              <a:rPr lang="en-US" sz="1400" dirty="0"/>
              <a:t>the tight tolerance insertion (TTI),</a:t>
            </a:r>
          </a:p>
          <a:p>
            <a:r>
              <a:rPr lang="en-US" sz="1400" dirty="0"/>
              <a:t>screw fastening, </a:t>
            </a:r>
          </a:p>
          <a:p>
            <a:r>
              <a:rPr lang="en-US" sz="1400" dirty="0"/>
              <a:t>snap fitting and</a:t>
            </a:r>
          </a:p>
          <a:p>
            <a:r>
              <a:rPr lang="en-US" sz="1400" dirty="0"/>
              <a:t> two-handed actions.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C513BF-1762-AC45-0D69-58BD419E0E41}"/>
              </a:ext>
            </a:extLst>
          </p:cNvPr>
          <p:cNvSpPr txBox="1"/>
          <p:nvPr/>
        </p:nvSpPr>
        <p:spPr>
          <a:xfrm>
            <a:off x="8273087" y="6643414"/>
            <a:ext cx="609600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 Benchmarking human-robot collaborative assembly tasks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036892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16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1469</Words>
  <Application>Microsoft Office PowerPoint</Application>
  <PresentationFormat>Widescreen</PresentationFormat>
  <Paragraphs>329</Paragraphs>
  <Slides>15</Slides>
  <Notes>11</Notes>
  <HiddenSlides>6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Aptos</vt:lpstr>
      <vt:lpstr>Arial</vt:lpstr>
      <vt:lpstr>Calibri</vt:lpstr>
      <vt:lpstr>Cambria Math</vt:lpstr>
      <vt:lpstr>Consolas</vt:lpstr>
      <vt:lpstr>Wingdings</vt:lpstr>
      <vt:lpstr>Office Theme</vt:lpstr>
      <vt:lpstr>Studying Human Preferences in Human-robot Task Allocation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Safari Dehnavi, Zahra</dc:creator>
  <cp:lastModifiedBy>Safari Dehnavi, Zahra</cp:lastModifiedBy>
  <cp:revision>40</cp:revision>
  <dcterms:created xsi:type="dcterms:W3CDTF">2025-01-23T13:11:58Z</dcterms:created>
  <dcterms:modified xsi:type="dcterms:W3CDTF">2025-07-14T09:34:26Z</dcterms:modified>
</cp:coreProperties>
</file>

<file path=docProps/thumbnail.jpeg>
</file>